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63" r:id="rId3"/>
    <p:sldId id="261" r:id="rId4"/>
    <p:sldId id="257" r:id="rId5"/>
    <p:sldId id="258" r:id="rId6"/>
    <p:sldId id="259" r:id="rId7"/>
    <p:sldId id="260" r:id="rId8"/>
    <p:sldId id="264" r:id="rId9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4A549-2965-4691-A1CA-89AC2BD7FBB1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4C6E8-447D-4899-A1E0-F2B4438D99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335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58825"/>
            <a:ext cx="5060950" cy="37957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Remove those people who will not contribute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55060" indent="-29040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61631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26283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90936" indent="-232326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55588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020240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84893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949545" indent="-2323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9F53878-F8C9-4EC8-BBF2-B149876D69EE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234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55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51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87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85725" indent="0" algn="ctr">
              <a:buNone/>
              <a:defRPr sz="3600">
                <a:latin typeface="Gill Sans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4" y="3581400"/>
            <a:ext cx="4575175" cy="1219200"/>
          </a:xfrm>
          <a:prstGeom prst="rect">
            <a:avLst/>
          </a:prstGeom>
        </p:spPr>
        <p:txBody>
          <a:bodyPr/>
          <a:lstStyle>
            <a:lvl1pPr marL="85725" indent="0" algn="ctr">
              <a:buNone/>
              <a:defRPr>
                <a:latin typeface="Gill Sans" pitchFamily="34" charset="0"/>
              </a:defRPr>
            </a:lvl1pPr>
            <a:lvl2pPr marL="308610" indent="0">
              <a:buNone/>
              <a:defRPr/>
            </a:lvl2pPr>
            <a:lvl3pPr marL="582930" indent="0">
              <a:buNone/>
              <a:defRPr/>
            </a:lvl3pPr>
            <a:lvl4pPr marL="78867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8776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85725" indent="0">
              <a:buClr>
                <a:srgbClr val="712123"/>
              </a:buClr>
              <a:buNone/>
              <a:defRPr sz="3300">
                <a:latin typeface="Gill Sans" pitchFamily="34" charset="0"/>
              </a:defRPr>
            </a:lvl1pPr>
            <a:lvl2pPr>
              <a:buClr>
                <a:srgbClr val="712123"/>
              </a:buClr>
              <a:defRPr sz="2100"/>
            </a:lvl2pPr>
            <a:lvl3pPr>
              <a:buClr>
                <a:srgbClr val="712123"/>
              </a:buClr>
              <a:defRPr sz="1800"/>
            </a:lvl3pPr>
            <a:lvl4pPr>
              <a:buClr>
                <a:srgbClr val="712123"/>
              </a:buClr>
              <a:defRPr sz="1500"/>
            </a:lvl4pPr>
            <a:lvl5pPr>
              <a:buClr>
                <a:srgbClr val="712123"/>
              </a:buClr>
              <a:defRPr sz="13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1654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85725" indent="0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05163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3300" baseline="0">
                <a:latin typeface="Gill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85725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85725" indent="0" algn="l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0612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85725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85725" indent="0" algn="l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204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100"/>
            </a:lvl1pPr>
            <a:lvl2pPr>
              <a:buClr>
                <a:srgbClr val="EC821C"/>
              </a:buClr>
              <a:defRPr sz="2100"/>
            </a:lvl2pPr>
            <a:lvl3pPr>
              <a:buClr>
                <a:srgbClr val="EC821C"/>
              </a:buClr>
              <a:defRPr sz="1800"/>
            </a:lvl3pPr>
            <a:lvl4pPr>
              <a:buClr>
                <a:srgbClr val="EC821C"/>
              </a:buClr>
              <a:defRPr sz="1500"/>
            </a:lvl4pPr>
            <a:lvl5pPr>
              <a:buClr>
                <a:srgbClr val="EC821C"/>
              </a:buClr>
              <a:defRPr sz="13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85725" indent="0" algn="l">
              <a:buNone/>
              <a:defRPr sz="3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7218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933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2514898-55A8-40A2-8F7E-BD6A2AADF4AD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9/7/2017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AB99B46-C8E1-49E9-9119-5ADD8A1DF8D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2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937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A4BAD2-ADF1-4377-96AE-A135439E30F2}" type="datetimeFigureOut">
              <a:rPr lang="en-US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9/7/2017</a:t>
            </a:fld>
            <a:endParaRPr lang="en-US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8CCE1A-48DA-4BB1-9218-C80E7A238CC1}" type="slidenum">
              <a:rPr lang="en-US">
                <a:solidFill>
                  <a:prstClr val="black"/>
                </a:solidFill>
                <a:latin typeface="Arial" pitchFamily="34" charset="0"/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1280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42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144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22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27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39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06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5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7D4B0-40AE-4DB8-BAFA-C953C505A26B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23750-8CD0-4944-A467-32B9891BC8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20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49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450" kern="1200" spc="-75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450">
          <a:solidFill>
            <a:schemeClr val="tx2"/>
          </a:solidFill>
          <a:latin typeface="Calibri" pitchFamily="34" charset="0"/>
        </a:defRPr>
      </a:lvl9pPr>
    </p:titleStyle>
    <p:bodyStyle>
      <a:lvl1pPr marL="257175" indent="-17145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65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479822" indent="-17145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753666" indent="-17145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959644" indent="-17145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165622" indent="-17145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itchFamily="2" charset="2"/>
        <a:buChar char="§"/>
        <a:defRPr sz="105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303020" indent="-13716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defTabSz="6858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" indent="-137160" algn="l" defTabSz="6858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0" indent="-137160" algn="l" defTabSz="6858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1"/>
          <p:cNvSpPr>
            <a:spLocks noGrp="1"/>
          </p:cNvSpPr>
          <p:nvPr>
            <p:ph type="body" sz="quarter" idx="11"/>
          </p:nvPr>
        </p:nvSpPr>
        <p:spPr bwMode="auto">
          <a:xfrm>
            <a:off x="711691" y="1419225"/>
            <a:ext cx="7822709" cy="1248674"/>
          </a:xfrm>
          <a:solidFill>
            <a:schemeClr val="accent4">
              <a:lumMod val="40000"/>
              <a:lumOff val="60000"/>
            </a:schemeClr>
          </a:solidFill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700" dirty="0" smtClean="0"/>
              <a:t>Africa RISING:</a:t>
            </a:r>
          </a:p>
          <a:p>
            <a:pPr eaLnBrk="1" hangingPunct="1">
              <a:defRPr/>
            </a:pPr>
            <a:r>
              <a:rPr lang="en-GB" sz="2700" dirty="0"/>
              <a:t>G</a:t>
            </a:r>
            <a:r>
              <a:rPr lang="en-GB" sz="2700" dirty="0" smtClean="0"/>
              <a:t>oing </a:t>
            </a:r>
            <a:r>
              <a:rPr lang="en-GB" sz="2700" dirty="0"/>
              <a:t>to scale in the Eastern Province of </a:t>
            </a:r>
            <a:r>
              <a:rPr lang="en-GB" sz="2700" dirty="0" smtClean="0"/>
              <a:t>Zambia</a:t>
            </a:r>
            <a:endParaRPr lang="en-GB" sz="2700" dirty="0"/>
          </a:p>
        </p:txBody>
      </p:sp>
      <p:sp>
        <p:nvSpPr>
          <p:cNvPr id="26627" name="Text Placeholder 2"/>
          <p:cNvSpPr>
            <a:spLocks noGrp="1"/>
          </p:cNvSpPr>
          <p:nvPr>
            <p:ph type="body" sz="quarter" idx="12"/>
          </p:nvPr>
        </p:nvSpPr>
        <p:spPr bwMode="auto">
          <a:xfrm>
            <a:off x="1143000" y="3257550"/>
            <a:ext cx="6572250" cy="2114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r" eaLnBrk="1" hangingPunct="1"/>
            <a:endParaRPr lang="en-GB" sz="1350" i="1" dirty="0"/>
          </a:p>
          <a:p>
            <a:pPr algn="r" eaLnBrk="1" hangingPunct="1"/>
            <a:endParaRPr lang="en-GB" sz="1350" i="1" dirty="0"/>
          </a:p>
          <a:p>
            <a:pPr algn="r" eaLnBrk="1" hangingPunct="1"/>
            <a:r>
              <a:rPr lang="en-GB" sz="2000" dirty="0" smtClean="0"/>
              <a:t>2016-17 Project </a:t>
            </a:r>
            <a:r>
              <a:rPr lang="en-GB" sz="2000" dirty="0"/>
              <a:t>activities </a:t>
            </a:r>
            <a:r>
              <a:rPr lang="en-GB" sz="2000" dirty="0" smtClean="0"/>
              <a:t>and </a:t>
            </a:r>
            <a:r>
              <a:rPr lang="en-GB" sz="2000" dirty="0"/>
              <a:t>expected </a:t>
            </a:r>
            <a:r>
              <a:rPr lang="en-GB" sz="2000" dirty="0" smtClean="0"/>
              <a:t>outcomes</a:t>
            </a:r>
          </a:p>
          <a:p>
            <a:pPr algn="r" eaLnBrk="1" hangingPunct="1"/>
            <a:endParaRPr lang="en-GB" sz="1400" i="1" dirty="0"/>
          </a:p>
          <a:p>
            <a:pPr algn="r" eaLnBrk="1" hangingPunct="1"/>
            <a:r>
              <a:rPr lang="en-GB" sz="1350" i="1" dirty="0"/>
              <a:t> Mateete Bekunda, </a:t>
            </a:r>
            <a:r>
              <a:rPr lang="en-GB" sz="1350" i="1" dirty="0" smtClean="0"/>
              <a:t>IITA</a:t>
            </a:r>
            <a:endParaRPr lang="en-GB" sz="1350" i="1" dirty="0"/>
          </a:p>
          <a:p>
            <a:pPr algn="r" eaLnBrk="1" hangingPunct="1"/>
            <a:r>
              <a:rPr lang="en-US" sz="1350" i="1" dirty="0">
                <a:latin typeface="Gill Sans" charset="0"/>
              </a:rPr>
              <a:t> </a:t>
            </a:r>
          </a:p>
          <a:p>
            <a:pPr algn="r" eaLnBrk="1" hangingPunct="1"/>
            <a:r>
              <a:rPr lang="en-GB" sz="1350" i="1" dirty="0" smtClean="0">
                <a:latin typeface="Gill Sans" charset="0"/>
              </a:rPr>
              <a:t>September 07, </a:t>
            </a:r>
            <a:r>
              <a:rPr lang="en-GB" sz="1350" i="1" dirty="0">
                <a:latin typeface="Gill Sans" charset="0"/>
              </a:rPr>
              <a:t>2017; </a:t>
            </a:r>
            <a:r>
              <a:rPr lang="en-GB" sz="1350" i="1" dirty="0" smtClean="0">
                <a:latin typeface="Gill Sans" charset="0"/>
              </a:rPr>
              <a:t>Lusaka</a:t>
            </a:r>
            <a:r>
              <a:rPr lang="en-GB" sz="1350" i="1" smtClean="0">
                <a:latin typeface="Gill Sans" charset="0"/>
              </a:rPr>
              <a:t>, Zambia</a:t>
            </a:r>
            <a:endParaRPr lang="en-US" sz="1350" i="1" dirty="0">
              <a:latin typeface="Gill Sans" charset="0"/>
            </a:endParaRPr>
          </a:p>
          <a:p>
            <a:pPr eaLnBrk="1" hangingPunct="1"/>
            <a:endParaRPr lang="en-US" sz="1500" dirty="0">
              <a:latin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1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frica-rising.wikispaces.com/file/view/Strategic%20Objectives-Results%20Framewo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6" y="381001"/>
            <a:ext cx="9020174" cy="602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0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022189"/>
              </p:ext>
            </p:extLst>
          </p:nvPr>
        </p:nvGraphicFramePr>
        <p:xfrm>
          <a:off x="238124" y="866774"/>
          <a:ext cx="8820150" cy="5113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751"/>
                <a:gridCol w="2671692"/>
                <a:gridCol w="3195707"/>
              </a:tblGrid>
              <a:tr h="2973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Activities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Outputs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FtF Indicator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4970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1.1 Support for production of breeder, foundation and certified seeds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252</a:t>
                      </a:r>
                      <a:r>
                        <a:rPr lang="en-GB" sz="1400" dirty="0">
                          <a:effectLst/>
                        </a:rPr>
                        <a:t> T seed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184.1</a:t>
                      </a:r>
                      <a:r>
                        <a:rPr lang="en-GB" sz="1400" dirty="0">
                          <a:effectLst/>
                        </a:rPr>
                        <a:t> Hectares  under seed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7018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1.2 Promotion of complementary agronomic practices (fertilizers, inoculants, populations, </a:t>
                      </a:r>
                      <a:r>
                        <a:rPr lang="en-GB" sz="1400" dirty="0" err="1">
                          <a:effectLst/>
                        </a:rPr>
                        <a:t>etc</a:t>
                      </a:r>
                      <a:r>
                        <a:rPr lang="en-GB" sz="1400" dirty="0">
                          <a:effectLst/>
                        </a:rPr>
                        <a:t>)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120</a:t>
                      </a:r>
                      <a:r>
                        <a:rPr lang="en-GB" sz="1400" dirty="0">
                          <a:effectLst/>
                        </a:rPr>
                        <a:t> demos established (10 demos x 3 districts x 4 crops)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600</a:t>
                      </a:r>
                      <a:r>
                        <a:rPr lang="en-GB" sz="1400" dirty="0">
                          <a:effectLst/>
                        </a:rPr>
                        <a:t> Number of individuals who have received </a:t>
                      </a:r>
                      <a:r>
                        <a:rPr lang="en-GB" sz="1400" dirty="0" smtClean="0">
                          <a:effectLst/>
                        </a:rPr>
                        <a:t>short-term </a:t>
                      </a:r>
                      <a:r>
                        <a:rPr lang="en-GB" sz="1400" dirty="0">
                          <a:effectLst/>
                        </a:rPr>
                        <a:t>agricultural sector productivity or food security training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46787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1.3 Facilitate seed promotional and demand creation activities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15</a:t>
                      </a:r>
                      <a:r>
                        <a:rPr lang="en-GB" sz="1400" dirty="0">
                          <a:effectLst/>
                        </a:rPr>
                        <a:t> field days conducted with at least </a:t>
                      </a:r>
                      <a:r>
                        <a:rPr lang="en-GB" sz="1400" b="1" dirty="0">
                          <a:effectLst/>
                        </a:rPr>
                        <a:t>1500</a:t>
                      </a:r>
                      <a:r>
                        <a:rPr lang="en-GB" sz="1400" dirty="0">
                          <a:effectLst/>
                        </a:rPr>
                        <a:t> participants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2823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</a:t>
                      </a:r>
                      <a:r>
                        <a:rPr lang="en-GB" sz="1400" dirty="0">
                          <a:effectLst/>
                        </a:rPr>
                        <a:t> agriculture shows  attended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4769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1.4 Develop a plan for roll out beyond pilot districts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1</a:t>
                      </a:r>
                      <a:r>
                        <a:rPr lang="en-GB" sz="1400" dirty="0" smtClean="0">
                          <a:effectLst/>
                        </a:rPr>
                        <a:t> Plan document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3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>
                          <a:effectLst/>
                        </a:rPr>
                        <a:t>meetings conducted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496857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1.5 Support to small seed companies for commercialisation of legume seeds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4 </a:t>
                      </a:r>
                      <a:r>
                        <a:rPr lang="en-GB" sz="1400" dirty="0">
                          <a:effectLst/>
                        </a:rPr>
                        <a:t>MoUs with selected seed companies finalized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4 </a:t>
                      </a:r>
                      <a:r>
                        <a:rPr lang="en-GB" sz="1400" dirty="0">
                          <a:effectLst/>
                        </a:rPr>
                        <a:t>Number of public-private partnerships formed as a result of FTF assistance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7146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b="1" dirty="0">
                          <a:effectLst/>
                        </a:rPr>
                        <a:t>8.145T</a:t>
                      </a:r>
                      <a:r>
                        <a:rPr lang="en-GB" sz="1400" dirty="0">
                          <a:effectLst/>
                        </a:rPr>
                        <a:t> foundation seed supplied.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4</a:t>
                      </a:r>
                      <a:r>
                        <a:rPr lang="en-GB" sz="1400" dirty="0">
                          <a:effectLst/>
                        </a:rPr>
                        <a:t> Number of private enterprises (for profit),  that applied new technologies or management </a:t>
                      </a:r>
                      <a:r>
                        <a:rPr lang="en-GB" sz="1400" dirty="0" smtClean="0">
                          <a:effectLst/>
                        </a:rPr>
                        <a:t>practices                                                    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4769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</a:t>
                      </a:r>
                      <a:r>
                        <a:rPr lang="en-GB" sz="1400" dirty="0">
                          <a:effectLst/>
                        </a:rPr>
                        <a:t> monitoring visits made per company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  <a:tr h="7018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1.6 Build capacity of agro dealer networks for seed </a:t>
                      </a:r>
                      <a:r>
                        <a:rPr lang="en-GB" sz="1400" dirty="0" smtClean="0">
                          <a:effectLst/>
                        </a:rPr>
                        <a:t>distribution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30</a:t>
                      </a:r>
                      <a:r>
                        <a:rPr lang="en-GB" sz="1400" dirty="0">
                          <a:effectLst/>
                        </a:rPr>
                        <a:t> Number of MSMEs, including farmers, receiving business development </a:t>
                      </a:r>
                      <a:r>
                        <a:rPr lang="en-GB" sz="1400" dirty="0" smtClean="0">
                          <a:effectLst/>
                        </a:rPr>
                        <a:t>services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28" marR="67828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2926" y="276225"/>
            <a:ext cx="5838825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en-GB" dirty="0"/>
              <a:t>Theme 1. Improving legume seed delivery systems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633552"/>
              </p:ext>
            </p:extLst>
          </p:nvPr>
        </p:nvGraphicFramePr>
        <p:xfrm>
          <a:off x="397632" y="1019987"/>
          <a:ext cx="8479667" cy="503392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334981"/>
                <a:gridCol w="3072343"/>
                <a:gridCol w="3072343"/>
              </a:tblGrid>
              <a:tr h="2004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Activities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Outputs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FtF Indicator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584241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2.1 OFSP planting materials systems strengthened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63,000</a:t>
                      </a:r>
                      <a:r>
                        <a:rPr lang="en-GB" sz="1400" dirty="0">
                          <a:effectLst/>
                        </a:rPr>
                        <a:t> Number of vine cuttings produced in the screen house and early generation multipliers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2518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350</a:t>
                      </a:r>
                      <a:r>
                        <a:rPr lang="en-GB" sz="1400" dirty="0">
                          <a:effectLst/>
                        </a:rPr>
                        <a:t> Vine multipliers recruited and trained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3865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7200</a:t>
                      </a:r>
                      <a:r>
                        <a:rPr lang="en-GB" sz="1400" dirty="0">
                          <a:effectLst/>
                        </a:rPr>
                        <a:t> Vine bundles produced for dissemination to </a:t>
                      </a:r>
                      <a:r>
                        <a:rPr lang="en-GB" sz="1400" dirty="0" err="1">
                          <a:effectLst/>
                        </a:rPr>
                        <a:t>benecifiaries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6,500 </a:t>
                      </a:r>
                      <a:r>
                        <a:rPr lang="en-GB" sz="1400" dirty="0" smtClean="0">
                          <a:effectLst/>
                        </a:rPr>
                        <a:t>Number of beneficiaries of vine bundles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3865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20 </a:t>
                      </a:r>
                      <a:r>
                        <a:rPr lang="en-GB" sz="1400" dirty="0" smtClean="0">
                          <a:effectLst/>
                        </a:rPr>
                        <a:t>Number of agro dealers linked and in vine selling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4682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2.2 Improved OFSP Productivity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71</a:t>
                      </a:r>
                      <a:r>
                        <a:rPr lang="en-GB" sz="1400" dirty="0">
                          <a:effectLst/>
                        </a:rPr>
                        <a:t> Number of MBTs demos, each mother having 50 babies 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4141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</a:t>
                      </a:r>
                      <a:r>
                        <a:rPr lang="en-GB" sz="1400" dirty="0">
                          <a:effectLst/>
                        </a:rPr>
                        <a:t> Number of OFSP technologies tested for validation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781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2.3 OFSP Knowledge dissemination on nutritional benefits, diet diversification and child nutrition and health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36</a:t>
                      </a:r>
                      <a:r>
                        <a:rPr lang="en-GB" sz="1400" dirty="0">
                          <a:effectLst/>
                        </a:rPr>
                        <a:t> Number of radio adverts broadcast per year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2000</a:t>
                      </a:r>
                      <a:r>
                        <a:rPr lang="en-GB" sz="1400" dirty="0">
                          <a:effectLst/>
                        </a:rPr>
                        <a:t> Number of flyers distributed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 Number of nutritional demos per district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3847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2.4 Variety development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 </a:t>
                      </a:r>
                      <a:r>
                        <a:rPr lang="en-GB" sz="1400" dirty="0">
                          <a:effectLst/>
                        </a:rPr>
                        <a:t>Number of genotypes under evaluation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  <a:tr h="3865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2.5 Strengthening marketing of roots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7 </a:t>
                      </a:r>
                      <a:r>
                        <a:rPr lang="en-GB" sz="1400" dirty="0">
                          <a:effectLst/>
                        </a:rPr>
                        <a:t>Number of enterprises of OFSP linkages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75" marR="65475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81150" y="381000"/>
            <a:ext cx="5411481" cy="375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en-GB" dirty="0" smtClean="0">
                <a:effectLst/>
              </a:rPr>
              <a:t>Theme 2. Strengthening OFSP planting material systems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2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211383"/>
              </p:ext>
            </p:extLst>
          </p:nvPr>
        </p:nvGraphicFramePr>
        <p:xfrm>
          <a:off x="209550" y="939801"/>
          <a:ext cx="8763000" cy="529571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54861"/>
                <a:gridCol w="7308139"/>
              </a:tblGrid>
              <a:tr h="742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Activities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FtF Indicator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09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3.1 Scaling of successful SI technologies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1,700</a:t>
                      </a:r>
                      <a:r>
                        <a:rPr lang="en-GB" sz="1400" dirty="0">
                          <a:effectLst/>
                        </a:rPr>
                        <a:t> Number of farmers and others who have applied new technologies </a:t>
                      </a:r>
                      <a:r>
                        <a:rPr lang="en-GB" sz="1400" dirty="0" smtClean="0">
                          <a:effectLst/>
                        </a:rPr>
                        <a:t>or management practices as a result of USG assistance (maize/legume </a:t>
                      </a:r>
                      <a:r>
                        <a:rPr lang="en-GB" sz="1400" dirty="0">
                          <a:effectLst/>
                        </a:rPr>
                        <a:t>intensification)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1,400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(labour </a:t>
                      </a:r>
                      <a:r>
                        <a:rPr lang="en-GB" sz="1400" dirty="0">
                          <a:effectLst/>
                        </a:rPr>
                        <a:t>reduction - seeding)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2,200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</a:t>
                      </a:r>
                      <a:r>
                        <a:rPr lang="en-GB" sz="1400" dirty="0">
                          <a:effectLst/>
                        </a:rPr>
                        <a:t>labour reduction – weeding)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200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</a:t>
                      </a:r>
                      <a:r>
                        <a:rPr lang="en-GB" sz="1400" dirty="0">
                          <a:effectLst/>
                        </a:rPr>
                        <a:t>reduced use of fertiliser)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50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(DTMASS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200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(improved </a:t>
                      </a:r>
                      <a:r>
                        <a:rPr lang="en-GB" sz="1400" dirty="0">
                          <a:effectLst/>
                        </a:rPr>
                        <a:t>cowpea)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22657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3.2 Evaluating low-input agriculture systems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8</a:t>
                      </a:r>
                      <a:r>
                        <a:rPr lang="en-GB" sz="1400" dirty="0">
                          <a:effectLst/>
                        </a:rPr>
                        <a:t> number of new technologies or management practices applied by farmers (increase land equivalence level)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16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</a:t>
                      </a:r>
                      <a:r>
                        <a:rPr lang="en-GB" sz="1400" dirty="0">
                          <a:effectLst/>
                        </a:rPr>
                        <a:t>(green manure species)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9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</a:t>
                      </a:r>
                      <a:r>
                        <a:rPr lang="en-GB" sz="1400" smtClean="0">
                          <a:effectLst/>
                        </a:rPr>
                        <a:t>above (Nitrogen </a:t>
                      </a:r>
                      <a:r>
                        <a:rPr lang="en-GB" sz="1400" dirty="0" smtClean="0">
                          <a:effectLst/>
                        </a:rPr>
                        <a:t>Use Efficiency)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12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(QPM &amp; MLN </a:t>
                      </a:r>
                      <a:r>
                        <a:rPr lang="en-GB" sz="1400" dirty="0">
                          <a:effectLst/>
                        </a:rPr>
                        <a:t>resistant lines)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8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(PP </a:t>
                      </a:r>
                      <a:r>
                        <a:rPr lang="en-GB" sz="1400" dirty="0">
                          <a:effectLst/>
                        </a:rPr>
                        <a:t>intercropping)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3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As above </a:t>
                      </a:r>
                      <a:r>
                        <a:rPr lang="en-GB" sz="1400" dirty="0">
                          <a:effectLst/>
                        </a:rPr>
                        <a:t>(</a:t>
                      </a:r>
                      <a:r>
                        <a:rPr lang="en-GB" sz="1400" dirty="0" err="1">
                          <a:effectLst/>
                        </a:rPr>
                        <a:t>Gliricidia</a:t>
                      </a:r>
                      <a:r>
                        <a:rPr lang="en-GB" sz="1400" dirty="0">
                          <a:effectLst/>
                        </a:rPr>
                        <a:t> intercropping)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3.3 Socio-economic and biophyscial surveys on low-input agriculture systems 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</a:t>
                      </a:r>
                      <a:r>
                        <a:rPr lang="en-GB" sz="1400" dirty="0">
                          <a:effectLst/>
                        </a:rPr>
                        <a:t> Number of new technologies or management practices applied by farmers (scaling method)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85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108</a:t>
                      </a:r>
                      <a:r>
                        <a:rPr lang="en-GB" sz="1400" dirty="0">
                          <a:effectLst/>
                        </a:rPr>
                        <a:t> Number of farmers and others who have applied new technologies or management practices as a result of USG assistance (agroforestry)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  <a:tr h="2137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</a:t>
                      </a:r>
                      <a:r>
                        <a:rPr lang="en-GB" sz="1400" dirty="0">
                          <a:effectLst/>
                        </a:rPr>
                        <a:t> Number of new technologies or management practices applied by farmers (adoption of SI)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719" marR="26719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42976" y="200025"/>
            <a:ext cx="7038974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en-GB" dirty="0" smtClean="0">
                <a:effectLst/>
              </a:rPr>
              <a:t>Theme 3. Sustainable intensification of low input maize/legume systems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3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317199"/>
              </p:ext>
            </p:extLst>
          </p:nvPr>
        </p:nvGraphicFramePr>
        <p:xfrm>
          <a:off x="304801" y="1426844"/>
          <a:ext cx="8391525" cy="368397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790824"/>
                <a:gridCol w="2242598"/>
                <a:gridCol w="3358103"/>
              </a:tblGrid>
              <a:tr h="27878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Activities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Outputs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FtF Indicator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97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4.1 Demonstration of </a:t>
                      </a:r>
                      <a:r>
                        <a:rPr lang="en-GB" sz="1600" dirty="0" err="1">
                          <a:effectLst/>
                        </a:rPr>
                        <a:t>Aflsafe</a:t>
                      </a:r>
                      <a:r>
                        <a:rPr lang="en-GB" sz="1600" dirty="0">
                          <a:effectLst/>
                        </a:rPr>
                        <a:t> product 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50</a:t>
                      </a:r>
                      <a:r>
                        <a:rPr lang="en-GB" sz="1600" dirty="0">
                          <a:effectLst/>
                        </a:rPr>
                        <a:t> Farmers and the private sector adopt </a:t>
                      </a:r>
                      <a:r>
                        <a:rPr lang="en-GB" sz="1600" dirty="0" err="1">
                          <a:effectLst/>
                        </a:rPr>
                        <a:t>aflasafe</a:t>
                      </a:r>
                      <a:r>
                        <a:rPr lang="en-GB" sz="1600" dirty="0">
                          <a:effectLst/>
                        </a:rPr>
                        <a:t> technology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1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4.2 Demonstration of  </a:t>
                      </a:r>
                      <a:r>
                        <a:rPr lang="en-GB" sz="1600" dirty="0" err="1">
                          <a:effectLst/>
                        </a:rPr>
                        <a:t>aflasafe</a:t>
                      </a:r>
                      <a:r>
                        <a:rPr lang="en-GB" sz="1600" dirty="0">
                          <a:effectLst/>
                        </a:rPr>
                        <a:t> efficacy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120</a:t>
                      </a:r>
                      <a:r>
                        <a:rPr lang="en-GB" sz="1600" dirty="0">
                          <a:effectLst/>
                        </a:rPr>
                        <a:t> Number of successful trials demonstrating product efficacy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1869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4.3 Development of a </a:t>
                      </a:r>
                      <a:r>
                        <a:rPr lang="en-GB" sz="1600" dirty="0" err="1">
                          <a:effectLst/>
                        </a:rPr>
                        <a:t>businessplan</a:t>
                      </a:r>
                      <a:r>
                        <a:rPr lang="en-GB" sz="1600" dirty="0">
                          <a:effectLst/>
                        </a:rPr>
                        <a:t> for commercialisation of </a:t>
                      </a:r>
                      <a:r>
                        <a:rPr lang="en-GB" sz="1600" dirty="0" err="1">
                          <a:effectLst/>
                        </a:rPr>
                        <a:t>aflasafe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Business Plan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81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4.4 Registration of </a:t>
                      </a:r>
                      <a:r>
                        <a:rPr lang="en-GB" sz="1600" dirty="0" err="1">
                          <a:effectLst/>
                        </a:rPr>
                        <a:t>aflasafe</a:t>
                      </a:r>
                      <a:r>
                        <a:rPr lang="en-GB" sz="1600" dirty="0">
                          <a:effectLst/>
                        </a:rPr>
                        <a:t> products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Eco-tox dossier and registration records for commercial production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77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4.5 Conduct   a cost-benefit analysis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VC cost benefit analysis report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1100" y="361950"/>
            <a:ext cx="6543676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en-GB" smtClean="0">
                <a:effectLst/>
              </a:rPr>
              <a:t>Theme 4: Commercialising  aflasafe as a biocontrol for aflatoxins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1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189" y="539969"/>
            <a:ext cx="830723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/>
              <a:t>Review and End-of-Project Meeting</a:t>
            </a:r>
          </a:p>
          <a:p>
            <a:endParaRPr lang="en-GB" sz="28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Objectives</a:t>
            </a:r>
          </a:p>
          <a:p>
            <a:endParaRPr lang="en-GB" sz="28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Share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updates on project activities implemented and achievements </a:t>
            </a:r>
            <a:r>
              <a:rPr lang="en-GB" sz="2800" b="1" u="sng" dirty="0">
                <a:solidFill>
                  <a:srgbClr val="000000"/>
                </a:solidFill>
                <a:latin typeface="arial" panose="020B0604020202020204" pitchFamily="34" charset="0"/>
              </a:rPr>
              <a:t>since </a:t>
            </a:r>
            <a:r>
              <a:rPr lang="en-GB" sz="2800" b="1" u="sng" dirty="0" smtClean="0">
                <a:solidFill>
                  <a:srgbClr val="000000"/>
                </a:solidFill>
                <a:latin typeface="arial" panose="020B0604020202020204" pitchFamily="34" charset="0"/>
              </a:rPr>
              <a:t>inception</a:t>
            </a:r>
          </a:p>
          <a:p>
            <a:endParaRPr lang="en-GB" sz="2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Capture/document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lessons learned from project 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implementation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Develop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an exit strategy for project activities and partners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9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667</Words>
  <Application>Microsoft Office PowerPoint</Application>
  <PresentationFormat>On-screen Show (4:3)</PresentationFormat>
  <Paragraphs>107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ＭＳ Ｐゴシック</vt:lpstr>
      <vt:lpstr>ＭＳ Ｐゴシック</vt:lpstr>
      <vt:lpstr>Arial</vt:lpstr>
      <vt:lpstr>Arial</vt:lpstr>
      <vt:lpstr>Calibri</vt:lpstr>
      <vt:lpstr>Calibri Light</vt:lpstr>
      <vt:lpstr>Gill Sans</vt:lpstr>
      <vt:lpstr>Times New Roman</vt:lpstr>
      <vt:lpstr>Wingdings</vt:lpstr>
      <vt:lpstr>Office Theme</vt:lpstr>
      <vt:lpstr>1_AfricaRISING_presentation_template_Global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Mateete Bekunda</dc:creator>
  <cp:lastModifiedBy>Mateete Bekunda</cp:lastModifiedBy>
  <cp:revision>19</cp:revision>
  <cp:lastPrinted>2017-09-05T06:00:37Z</cp:lastPrinted>
  <dcterms:created xsi:type="dcterms:W3CDTF">2017-09-05T05:34:30Z</dcterms:created>
  <dcterms:modified xsi:type="dcterms:W3CDTF">2017-09-07T06:23:38Z</dcterms:modified>
</cp:coreProperties>
</file>